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474" r:id="rId32"/>
    <p:sldId id="11475" r:id="rId33"/>
    <p:sldId id="11476" r:id="rId34"/>
    <p:sldId id="11477" r:id="rId35"/>
    <p:sldId id="11478" r:id="rId36"/>
    <p:sldId id="11479" r:id="rId37"/>
    <p:sldId id="11480" r:id="rId38"/>
    <p:sldId id="11483" r:id="rId39"/>
    <p:sldId id="11481" r:id="rId40"/>
    <p:sldId id="11482" r:id="rId41"/>
    <p:sldId id="11484" r:id="rId42"/>
    <p:sldId id="11486" r:id="rId43"/>
    <p:sldId id="11485" r:id="rId44"/>
    <p:sldId id="11487" r:id="rId45"/>
    <p:sldId id="11488" r:id="rId46"/>
    <p:sldId id="11489" r:id="rId47"/>
    <p:sldId id="11490" r:id="rId48"/>
    <p:sldId id="11491" r:id="rId49"/>
    <p:sldId id="11492" r:id="rId50"/>
    <p:sldId id="11493" r:id="rId51"/>
    <p:sldId id="11494" r:id="rId52"/>
    <p:sldId id="11495" r:id="rId53"/>
    <p:sldId id="11496" r:id="rId54"/>
    <p:sldId id="11497" r:id="rId55"/>
    <p:sldId id="11498" r:id="rId56"/>
    <p:sldId id="11499" r:id="rId57"/>
    <p:sldId id="11500" r:id="rId58"/>
    <p:sldId id="11501" r:id="rId59"/>
    <p:sldId id="11502" r:id="rId60"/>
    <p:sldId id="11503" r:id="rId61"/>
    <p:sldId id="11448" r:id="rId62"/>
    <p:sldId id="11460" r:id="rId63"/>
    <p:sldId id="11461" r:id="rId64"/>
    <p:sldId id="11464" r:id="rId65"/>
    <p:sldId id="11463" r:id="rId66"/>
  </p:sldIdLst>
  <p:sldSz cx="12192000" cy="6858000"/>
  <p:notesSz cx="6858000" cy="9144000"/>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22" autoAdjust="0"/>
    <p:restoredTop sz="95683" autoAdjust="0"/>
  </p:normalViewPr>
  <p:slideViewPr>
    <p:cSldViewPr snapToGrid="0">
      <p:cViewPr>
        <p:scale>
          <a:sx n="66" d="100"/>
          <a:sy n="66" d="100"/>
        </p:scale>
        <p:origin x="1776" y="978"/>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61</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62</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63</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64</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65</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notesSlide" Target="../notesSlides/notesSlide32.xml"/></Relationships>
</file>

<file path=ppt/slides/_rels/slide65.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circle(in)">
                                      <p:cBhvr>
                                        <p:cTn id="19" dur="2000"/>
                                        <p:tgtEl>
                                          <p:spTgt spid="1026"/>
                                        </p:tgtEl>
                                      </p:cBhvr>
                                    </p:animEffect>
                                  </p:childTnLst>
                                </p:cTn>
                              </p:par>
                              <p:par>
                                <p:cTn id="20" presetID="6" presetClass="entr" presetSubtype="32"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circle(out)">
                                      <p:cBhvr>
                                        <p:cTn id="22"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243589" cy="3659732"/>
          </a:xfrm>
          <a:prstGeom prst="rect">
            <a:avLst/>
          </a:prstGeom>
        </p:spPr>
        <p:txBody>
          <a:bodyPr vert="horz" lIns="91440" tIns="45720" rIns="91440" bIns="45720" rtlCol="0">
            <a:normAutofit fontScale="92500" lnSpcReduction="20000"/>
          </a:bodyPr>
          <a:lstStyle/>
          <a:p>
            <a:pPr marL="1143000" lvl="2" indent="-228600" algn="just">
              <a:lnSpc>
                <a:spcPct val="150000"/>
              </a:lnSpc>
              <a:spcAft>
                <a:spcPts val="1000"/>
              </a:spcAft>
              <a:buFont typeface="Arial" panose="020B0604020202020204" pitchFamily="34" charset="0"/>
              <a:buChar char="•"/>
            </a:pPr>
            <a:r>
              <a:rPr lang="en-US" sz="1500" dirty="0" err="1">
                <a:solidFill>
                  <a:schemeClr val="bg1"/>
                </a:solidFill>
                <a:effectLst/>
                <a:latin typeface="Arial" panose="020B0604020202020204" pitchFamily="34" charset="0"/>
                <a:cs typeface="Arial" panose="020B0604020202020204" pitchFamily="34" charset="0"/>
              </a:rPr>
              <a:t>Hệ</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thống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trắc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nghiệm</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cần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có</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những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tính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năng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mới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sáng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tạo</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giúp</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nâng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cao</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hiệu</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quả</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việc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kiểm</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tra</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đánh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giá</a:t>
            </a:r>
            <a:r>
              <a:rPr lang="en-US" sz="1500" dirty="0">
                <a:solidFill>
                  <a:schemeClr val="bg1"/>
                </a:solidFill>
                <a:effectLst/>
                <a:latin typeface="Arial" panose="020B0604020202020204" pitchFamily="34" charset="0"/>
                <a:cs typeface="Arial" panose="020B0604020202020204" pitchFamily="34" charset="0"/>
              </a:rPr>
              <a:t>. </a:t>
            </a:r>
          </a:p>
          <a:p>
            <a:pPr marL="1143000" lvl="2" indent="-228600" algn="just">
              <a:lnSpc>
                <a:spcPct val="150000"/>
              </a:lnSpc>
              <a:spcAft>
                <a:spcPts val="1000"/>
              </a:spcAft>
              <a:buFont typeface="Arial" panose="020B0604020202020204" pitchFamily="34" charset="0"/>
              <a:buChar char="•"/>
            </a:pPr>
            <a:r>
              <a:rPr lang="en-US" sz="1500" dirty="0" err="1">
                <a:solidFill>
                  <a:schemeClr val="bg1"/>
                </a:solidFill>
                <a:effectLst/>
                <a:latin typeface="Arial" panose="020B0604020202020204" pitchFamily="34" charset="0"/>
                <a:cs typeface="Arial" panose="020B0604020202020204" pitchFamily="34" charset="0"/>
              </a:rPr>
              <a:t>Hệ</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thống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có</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thể</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tích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hợp</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các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phương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pháp</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mới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đa</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dạng</a:t>
            </a:r>
            <a:r>
              <a:rPr lang="en-US" sz="1500" dirty="0">
                <a:solidFill>
                  <a:schemeClr val="bg1"/>
                </a:solidFill>
                <a:effectLst/>
                <a:latin typeface="Arial" panose="020B0604020202020204" pitchFamily="34" charset="0"/>
                <a:cs typeface="Arial" panose="020B0604020202020204" pitchFamily="34" charset="0"/>
              </a:rPr>
              <a:t> như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trắc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nghiệm</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trên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máy</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tính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trắc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nghiệm</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trực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tuyến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thích </a:t>
            </a:r>
            <a:r>
              <a:rPr lang="en-US" sz="1500" dirty="0" err="1">
                <a:solidFill>
                  <a:schemeClr val="bg1"/>
                </a:solidFill>
                <a:effectLst/>
                <a:latin typeface="Arial" panose="020B0604020202020204" pitchFamily="34" charset="0"/>
                <a:cs typeface="Arial" panose="020B0604020202020204" pitchFamily="34" charset="0"/>
              </a:rPr>
              <a:t>ứng</a:t>
            </a:r>
            <a:r>
              <a:rPr lang="en-US" sz="1500" dirty="0">
                <a:solidFill>
                  <a:schemeClr val="bg1"/>
                </a:solidFill>
                <a:effectLst/>
                <a:latin typeface="Arial" panose="020B0604020202020204" pitchFamily="34" charset="0"/>
                <a:cs typeface="Arial" panose="020B0604020202020204" pitchFamily="34" charset="0"/>
              </a:rPr>
              <a:t>... </a:t>
            </a:r>
          </a:p>
          <a:p>
            <a:pPr marL="1143000" lvl="2" indent="-228600" algn="just">
              <a:lnSpc>
                <a:spcPct val="150000"/>
              </a:lnSpc>
              <a:spcAft>
                <a:spcPts val="1000"/>
              </a:spcAft>
              <a:buFont typeface="Arial" panose="020B0604020202020204" pitchFamily="34" charset="0"/>
              <a:buChar char="•"/>
            </a:pPr>
            <a:r>
              <a:rPr lang="en-US" sz="1500" dirty="0" err="1">
                <a:solidFill>
                  <a:schemeClr val="bg1"/>
                </a:solidFill>
                <a:effectLst/>
                <a:latin typeface="Arial" panose="020B0604020202020204" pitchFamily="34" charset="0"/>
                <a:cs typeface="Arial" panose="020B0604020202020204" pitchFamily="34" charset="0"/>
              </a:rPr>
              <a:t>Hệ</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thống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có</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thể</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cung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cấp</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các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báo</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cáo</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phân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tích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kết</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quả</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thi</a:t>
            </a:r>
            <a:r>
              <a:rPr lang="en-US" sz="1500" dirty="0">
                <a:solidFill>
                  <a:schemeClr val="bg1"/>
                </a:solidFill>
                <a:effectLst/>
                <a:latin typeface="Arial" panose="020B0604020202020204" pitchFamily="34" charset="0"/>
                <a:cs typeface="Arial" panose="020B0604020202020204" pitchFamily="34" charset="0"/>
              </a:rPr>
              <a:t> chi </a:t>
            </a:r>
            <a:r>
              <a:rPr lang="en-US" sz="1500" dirty="0" err="1">
                <a:solidFill>
                  <a:schemeClr val="bg1"/>
                </a:solidFill>
                <a:effectLst/>
                <a:latin typeface="Arial" panose="020B0604020202020204" pitchFamily="34" charset="0"/>
                <a:cs typeface="Arial" panose="020B0604020202020204" pitchFamily="34" charset="0"/>
              </a:rPr>
              <a:t>tiết</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giúp</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giáo</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viên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giảng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viên</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đánh</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giá</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hiệu</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quả</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giảng</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dạy</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và</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học</a:t>
            </a:r>
            <a:r>
              <a:rPr lang="en-US" sz="1500" dirty="0">
                <a:solidFill>
                  <a:schemeClr val="bg1"/>
                </a:solidFill>
                <a:effectLst/>
                <a:latin typeface="Arial" panose="020B0604020202020204" pitchFamily="34" charset="0"/>
                <a:cs typeface="Arial" panose="020B0604020202020204" pitchFamily="34" charset="0"/>
              </a:rPr>
              <a:t> </a:t>
            </a:r>
            <a:r>
              <a:rPr lang="en-US" sz="1500" dirty="0" err="1">
                <a:solidFill>
                  <a:schemeClr val="bg1"/>
                </a:solidFill>
                <a:effectLst/>
                <a:latin typeface="Arial" panose="020B0604020202020204" pitchFamily="34" charset="0"/>
                <a:cs typeface="Arial" panose="020B0604020202020204" pitchFamily="34" charset="0"/>
              </a:rPr>
              <a:t>tập</a:t>
            </a:r>
            <a:r>
              <a:rPr lang="en-US" sz="15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mc:Choice xmlns:p14="http://schemas.microsoft.com/office/powerpoint/2010/main" Requires="p14">
      <p:transition spd="slow" p14:dur="1500" advTm="1000">
        <p:split orient="vert"/>
      </p:transition>
    </mc:Choice>
    <mc:Fallback>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2323445" y="2072127"/>
            <a:ext cx="4148453" cy="968761"/>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377794"/>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9ECB5C8-1963-7B89-5EE5-437DF556BF35}"/>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924821" y="164112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CheckBox là đối tượng điều khiển để người dùng chọn hoặc bỏ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CheckBox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392539" y="2481942"/>
            <a:ext cx="4254337" cy="27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429559-BD8C-B716-720D-546A2F37E7A5}"/>
              </a:ext>
            </a:extLst>
          </p:cNvPr>
          <p:cNvGrpSpPr/>
          <p:nvPr/>
        </p:nvGrpSpPr>
        <p:grpSpPr>
          <a:xfrm>
            <a:off x="924821" y="544927"/>
            <a:ext cx="4183721" cy="963001"/>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8" name="TextBox 7">
            <a:extLst>
              <a:ext uri="{FF2B5EF4-FFF2-40B4-BE49-F238E27FC236}">
                <a16:creationId xmlns:a16="http://schemas.microsoft.com/office/drawing/2014/main" id="{42BBA2E5-C299-A892-BC00-CE8FF34567B9}"/>
              </a:ext>
            </a:extLst>
          </p:cNvPr>
          <p:cNvSpPr txBox="1"/>
          <p:nvPr/>
        </p:nvSpPr>
        <p:spPr>
          <a:xfrm>
            <a:off x="928800" y="151758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các RadioButton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198" y="2394846"/>
            <a:ext cx="3762356" cy="2408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955326" y="1817535"/>
            <a:ext cx="5899116" cy="402841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ComboBox là đối tượng điều khiển hiển thị một danh sách các tuỳ chọn để người dùng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 Danh sách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 Chỉ mục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SelectedItem: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 Giá trị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24"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924821" y="1567153"/>
            <a:ext cx="9756949" cy="465332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Items.Clear: Xoá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Items.Add: Thêm một mục vào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Items.Count: Đếm số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Items.Contains: Kiểm tra mục tồn tại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Items.RemoveAt: Xoá mục tại chỉ mục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 Xoá mục có giá trị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SelectedIndexChanged: Kích hoạt khi chỉ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673"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BEDB3291-2F50-8EDA-AFAB-4C00D9E8837A}"/>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p>
        </p:txBody>
      </p:sp>
      <p:sp>
        <p:nvSpPr>
          <p:cNvPr id="5" name="TextBox 4">
            <a:extLst>
              <a:ext uri="{FF2B5EF4-FFF2-40B4-BE49-F238E27FC236}">
                <a16:creationId xmlns:a16="http://schemas.microsoft.com/office/drawing/2014/main" id="{BE698438-F9FD-46BE-9979-AA2185836160}"/>
              </a:ext>
            </a:extLst>
          </p:cNvPr>
          <p:cNvSpPr txBox="1"/>
          <p:nvPr/>
        </p:nvSpPr>
        <p:spPr>
          <a:xfrm>
            <a:off x="924821" y="1926245"/>
            <a:ext cx="5496076"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Label là đối tượng điều khiển hiển thị văn bản tĩnh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897" y="1926245"/>
            <a:ext cx="5334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5" name="TextBox 4">
            <a:extLst>
              <a:ext uri="{FF2B5EF4-FFF2-40B4-BE49-F238E27FC236}">
                <a16:creationId xmlns:a16="http://schemas.microsoft.com/office/drawing/2014/main" id="{AB37C99B-99FD-586E-5FB8-B4D66330514B}"/>
              </a:ext>
            </a:extLst>
          </p:cNvPr>
          <p:cNvSpPr txBox="1"/>
          <p:nvPr/>
        </p:nvSpPr>
        <p:spPr>
          <a:xfrm>
            <a:off x="603275" y="1733545"/>
            <a:ext cx="6035254" cy="372999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DataGridView là đối tượng điều khiển dùng để hiển thị dữ liệu dạng lưới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DataSource: Nguồn dữ liệu của DataGridView</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Columns: Các cột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 Các dòng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Rows.Count: Số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530" y="2226075"/>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7ABD29E-EC18-077F-F467-291FB68A4104}"/>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4" name="TextBox 3">
            <a:extLst>
              <a:ext uri="{FF2B5EF4-FFF2-40B4-BE49-F238E27FC236}">
                <a16:creationId xmlns:a16="http://schemas.microsoft.com/office/drawing/2014/main" id="{66ADEF2C-A471-1966-6E05-A4E5408AAC89}"/>
              </a:ext>
            </a:extLst>
          </p:cNvPr>
          <p:cNvSpPr txBox="1"/>
          <p:nvPr/>
        </p:nvSpPr>
        <p:spPr>
          <a:xfrm>
            <a:off x="603274" y="1743593"/>
            <a:ext cx="6028638"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Rows.Clear: Xoá toàn bộ các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CellContentClick: Kích hoạt khi click chuột vào nội dung</a:t>
            </a: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kích hoạt khi click vào khoảng trắng)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CellMouseClick: Kích hoạt khi click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312" y="2073677"/>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8534039-CAB9-B509-3903-67774E349670}"/>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p>
        </p:txBody>
      </p:sp>
      <p:sp>
        <p:nvSpPr>
          <p:cNvPr id="5" name="TextBox 4">
            <a:extLst>
              <a:ext uri="{FF2B5EF4-FFF2-40B4-BE49-F238E27FC236}">
                <a16:creationId xmlns:a16="http://schemas.microsoft.com/office/drawing/2014/main" id="{67FD7AC0-8055-C021-A43B-279857947872}"/>
              </a:ext>
            </a:extLst>
          </p:cNvPr>
          <p:cNvSpPr txBox="1"/>
          <p:nvPr/>
        </p:nvSpPr>
        <p:spPr>
          <a:xfrm>
            <a:off x="786284" y="1444681"/>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Timer là một đối tượng điều khiển dùng để thực hiện một hoạt động định kỳ sau một khoảng thời gian nhất định</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Interval: Khoảng thời gian giữa các lần kích hoạt sự kiện tick (tính bằng mili giây)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 Kích hoạt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Stop: Dừng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Dispose: Huỷ đối tượng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93" y="2201216"/>
            <a:ext cx="3301093" cy="33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p>
        </p:txBody>
      </p:sp>
      <p:sp>
        <p:nvSpPr>
          <p:cNvPr id="5" name="TextBox 4">
            <a:extLst>
              <a:ext uri="{FF2B5EF4-FFF2-40B4-BE49-F238E27FC236}">
                <a16:creationId xmlns:a16="http://schemas.microsoft.com/office/drawing/2014/main" id="{CABEC71F-1813-7A1F-A22F-39A56235FAF1}"/>
              </a:ext>
            </a:extLst>
          </p:cNvPr>
          <p:cNvSpPr txBox="1"/>
          <p:nvPr/>
        </p:nvSpPr>
        <p:spPr>
          <a:xfrm>
            <a:off x="806381" y="2256499"/>
            <a:ext cx="6094324"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Groupbox là đối tượng điều khiển dùng để nhóm các đối tượng điều khiển khác lại với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94" y="2256499"/>
            <a:ext cx="37814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advClick="0" advTm="0">
        <p159:morph option="byObject"/>
      </p:transition>
    </mc:Choice>
    <mc:Fallback>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60627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2664723"/>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1681568"/>
            <a:ext cx="6094324" cy="2806666"/>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37791" y="1632913"/>
            <a:ext cx="5037572" cy="29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
        <p:nvSpPr>
          <p:cNvPr id="5" name="TextBox 4">
            <a:extLst>
              <a:ext uri="{FF2B5EF4-FFF2-40B4-BE49-F238E27FC236}">
                <a16:creationId xmlns:a16="http://schemas.microsoft.com/office/drawing/2014/main" id="{652750CA-7386-CF3D-709B-1FB790FBBD1E}"/>
              </a:ext>
            </a:extLst>
          </p:cNvPr>
          <p:cNvSpPr txBox="1"/>
          <p:nvPr/>
        </p:nvSpPr>
        <p:spPr>
          <a:xfrm>
            <a:off x="753628" y="1708220"/>
            <a:ext cx="9847384" cy="419166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967155" y="1564002"/>
            <a:ext cx="8501370" cy="3729995"/>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có nhiều loại như SHA256, MD5, SHAKE,...</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tính nhất quán vì cũng một giá trị đầu vào sẽ luôn tạo ra cùng một giá trị băm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băm đảm bảo có khả năng xử lý và trả về kết quả nhanh chóng.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5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p>
        </p:txBody>
      </p:sp>
      <p:sp>
        <p:nvSpPr>
          <p:cNvPr id="5" name="TextBox 4">
            <a:extLst>
              <a:ext uri="{FF2B5EF4-FFF2-40B4-BE49-F238E27FC236}">
                <a16:creationId xmlns:a16="http://schemas.microsoft.com/office/drawing/2014/main" id="{E4F1C397-6AEF-6289-1824-03D70CBC24B9}"/>
              </a:ext>
            </a:extLst>
          </p:cNvPr>
          <p:cNvSpPr txBox="1"/>
          <p:nvPr/>
        </p:nvSpPr>
        <p:spPr>
          <a:xfrm>
            <a:off x="715945" y="1541954"/>
            <a:ext cx="8357717" cy="1631216"/>
          </a:xfrm>
          <a:prstGeom prst="rect">
            <a:avLst/>
          </a:prstGeom>
          <a:noFill/>
        </p:spPr>
        <p:txBody>
          <a:bodyPr wrap="square">
            <a:spAutoFit/>
          </a:bodyPr>
          <a:lstStyle/>
          <a:p>
            <a:pPr algn="just"/>
            <a:r>
              <a:rPr lang="en-US" sz="2000">
                <a:solidFill>
                  <a:schemeClr val="bg1"/>
                </a:solidFill>
                <a:effectLst/>
                <a:latin typeface="Times New Roman" panose="02020603050405020304" pitchFamily="18" charset="0"/>
                <a:ea typeface="Times New Roman" panose="02020603050405020304" pitchFamily="18" charset="0"/>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4" presetID="2" presetClass="entr" presetSubtype="8"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0-#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500" fill="hold"/>
                                        <p:tgtEl>
                                          <p:spTgt spid="4"/>
                                        </p:tgtEl>
                                        <p:attrNameLst>
                                          <p:attrName>ppt_x</p:attrName>
                                        </p:attrNameLst>
                                      </p:cBhvr>
                                      <p:tavLst>
                                        <p:tav tm="0">
                                          <p:val>
                                            <p:strVal val="1+#ppt_w/2"/>
                                          </p:val>
                                        </p:tav>
                                        <p:tav tm="100000">
                                          <p:val>
                                            <p:strVal val="#ppt_x"/>
                                          </p:val>
                                        </p:tav>
                                      </p:tavLst>
                                    </p:anim>
                                    <p:anim calcmode="lin" valueType="num">
                                      <p:cBhvr additive="base">
                                        <p:cTn id="31"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2284</TotalTime>
  <Words>3550</Words>
  <Application>Microsoft Office PowerPoint</Application>
  <PresentationFormat>Widescreen</PresentationFormat>
  <Paragraphs>373</Paragraphs>
  <Slides>65</Slides>
  <Notes>33</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65</vt:i4>
      </vt:variant>
    </vt:vector>
  </HeadingPairs>
  <TitlesOfParts>
    <vt:vector size="78"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130</cp:revision>
  <dcterms:created xsi:type="dcterms:W3CDTF">2019-02-16T10:31:20Z</dcterms:created>
  <dcterms:modified xsi:type="dcterms:W3CDTF">2024-06-06T10:30:06Z</dcterms:modified>
</cp:coreProperties>
</file>